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2" r:id="rId8"/>
    <p:sldId id="267" r:id="rId9"/>
    <p:sldId id="261" r:id="rId10"/>
    <p:sldId id="263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049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959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761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25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34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53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150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930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289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288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41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48938-75D3-46B5-883C-0EC875786FEC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7A55-354D-4A99-9D16-CA6F6DD04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82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999" y="568447"/>
            <a:ext cx="10342685" cy="2387600"/>
          </a:xfrm>
        </p:spPr>
        <p:txBody>
          <a:bodyPr/>
          <a:lstStyle/>
          <a:p>
            <a:r>
              <a:rPr lang="en-GB" u="sng" dirty="0" smtClean="0">
                <a:solidFill>
                  <a:srgbClr val="0070C0"/>
                </a:solidFill>
              </a:rPr>
              <a:t>Reading at home with your child</a:t>
            </a:r>
            <a:endParaRPr lang="en-GB" u="sng" dirty="0">
              <a:solidFill>
                <a:srgbClr val="0070C0"/>
              </a:solidFill>
            </a:endParaRPr>
          </a:p>
        </p:txBody>
      </p:sp>
      <p:pic>
        <p:nvPicPr>
          <p:cNvPr id="5124" name="Picture 4" descr="Reading Owl Mini Cut-Outs: Amazon.co.uk: Carson-Dellosa Publishing:  7487993714009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2023" y="4606609"/>
            <a:ext cx="1882673" cy="188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Year 4</a:t>
            </a:r>
            <a:endParaRPr lang="en-GB" sz="3600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9317" y="582221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5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0981" y="183539"/>
            <a:ext cx="10515600" cy="1325563"/>
          </a:xfrm>
        </p:spPr>
        <p:txBody>
          <a:bodyPr/>
          <a:lstStyle/>
          <a:p>
            <a:r>
              <a:rPr lang="en-GB" u="sng" dirty="0" smtClean="0">
                <a:solidFill>
                  <a:srgbClr val="0070C0"/>
                </a:solidFill>
              </a:rPr>
              <a:t>Find a comfortable, quiet place to read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770" y="1461111"/>
            <a:ext cx="10899530" cy="4351338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dirty="0" smtClean="0"/>
              <a:t>Find somewhere in your home that you and your child feel comfortable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dirty="0" smtClean="0"/>
          </a:p>
          <a:p>
            <a:pPr algn="ctr">
              <a:lnSpc>
                <a:spcPct val="100000"/>
              </a:lnSpc>
            </a:pPr>
            <a:r>
              <a:rPr lang="en-GB" dirty="0" smtClean="0"/>
              <a:t>Try to make sure that your reading space is as quiet as possible, so your child can concentrate on their reading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dirty="0" smtClean="0"/>
          </a:p>
          <a:p>
            <a:pPr algn="ctr">
              <a:lnSpc>
                <a:spcPct val="100000"/>
              </a:lnSpc>
            </a:pPr>
            <a:r>
              <a:rPr lang="en-GB" dirty="0" smtClean="0"/>
              <a:t>Avoid distractions such as the television, as this will prevent your child  from reading to their best</a:t>
            </a:r>
            <a:endParaRPr lang="en-GB" dirty="0"/>
          </a:p>
        </p:txBody>
      </p:sp>
      <p:pic>
        <p:nvPicPr>
          <p:cNvPr id="8198" name="Picture 6" descr="Barrett: Reading Books With an Adult Is a Great Way to Build Empathy and  Other Social-Emotional Skills in Kids | The 7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984079"/>
            <a:ext cx="3359781" cy="172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1088" y="601552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8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6878"/>
            <a:ext cx="10515600" cy="1078538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Walk through a new book with your child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5" y="1125415"/>
            <a:ext cx="11117140" cy="559190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If your child is reading a new book, give them time to explore the book a little before they start reading.</a:t>
            </a:r>
          </a:p>
          <a:p>
            <a:pPr marL="0" indent="0" algn="ctr">
              <a:buNone/>
            </a:pPr>
            <a:endParaRPr lang="en-GB" u="sng" dirty="0"/>
          </a:p>
          <a:p>
            <a:pPr marL="0" indent="0">
              <a:buNone/>
            </a:pPr>
            <a:endParaRPr lang="en-GB" u="sng" dirty="0" smtClean="0"/>
          </a:p>
          <a:p>
            <a:pPr marL="0" indent="0">
              <a:buNone/>
            </a:pPr>
            <a:r>
              <a:rPr lang="en-GB" u="sng" dirty="0" smtClean="0"/>
              <a:t>You can help them with this by…</a:t>
            </a:r>
          </a:p>
          <a:p>
            <a:r>
              <a:rPr lang="en-GB" dirty="0" smtClean="0"/>
              <a:t>Reading the title of the book together</a:t>
            </a:r>
          </a:p>
          <a:p>
            <a:r>
              <a:rPr lang="en-GB" dirty="0" smtClean="0"/>
              <a:t>Talking about the front cover</a:t>
            </a:r>
          </a:p>
          <a:p>
            <a:r>
              <a:rPr lang="en-GB" dirty="0" smtClean="0"/>
              <a:t>Looking at the pictures in the book</a:t>
            </a:r>
          </a:p>
          <a:p>
            <a:r>
              <a:rPr lang="en-GB" dirty="0" smtClean="0"/>
              <a:t>Picking out key words in the book which will help them read more fluently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rgbClr val="00B050"/>
                </a:solidFill>
              </a:rPr>
              <a:t>If your child is continuing a book they’ve already started, recap on what they’ve read so far before continuing to read.</a:t>
            </a:r>
          </a:p>
          <a:p>
            <a:endParaRPr lang="en-GB" dirty="0"/>
          </a:p>
        </p:txBody>
      </p:sp>
      <p:pic>
        <p:nvPicPr>
          <p:cNvPr id="1032" name="Picture 8" descr="The Hodgeheg: Amazon.co.uk: King-Smith, Dick: 9780141370224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77" y="2068180"/>
            <a:ext cx="1478173" cy="228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Weekly Englis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2655">
            <a:off x="8937448" y="2418667"/>
            <a:ext cx="2896947" cy="1581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9618" y="622995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81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431" y="299990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Ask your child to read the book aloud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3356" y="1484876"/>
            <a:ext cx="1035667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Once you’ve walked through the book together/recapped on what’s happened so far, ask your child to read the book aloud.</a:t>
            </a:r>
          </a:p>
          <a:p>
            <a:pPr marL="0" indent="0" algn="ctr">
              <a:buNone/>
            </a:pPr>
            <a:r>
              <a:rPr lang="en-GB" dirty="0" smtClean="0"/>
              <a:t> Reading out loud is important to help your child read more fluently.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Your child doesn’t need to read a whole book every day. Concentrate on </a:t>
            </a:r>
            <a:r>
              <a:rPr lang="en-GB" u="sng" dirty="0" smtClean="0"/>
              <a:t>quality</a:t>
            </a:r>
            <a:r>
              <a:rPr lang="en-GB" dirty="0" smtClean="0"/>
              <a:t> reading, rather than quantity.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Leave lots of time after reading aloud to ask questions about what’s been read!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" name="Picture 4" descr="Reading Owl Mini Cut-Outs: Amazon.co.uk: Carson-Dellosa Publishing:  7487993714009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0121" y="5240214"/>
            <a:ext cx="1486459" cy="148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674" y="603776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16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173" y="71264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Helping your child to read tricky words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419" y="848763"/>
            <a:ext cx="1165567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 smtClean="0"/>
              <a:t>If your child gets stuck on a word, you could…</a:t>
            </a:r>
            <a:endParaRPr lang="en-GB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331174" y="2829778"/>
            <a:ext cx="17760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1. Ask them to use their sounds (phonics) 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565661" y="2246715"/>
            <a:ext cx="32940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2. Ask them to miss out the word, read the rest of the sentence and see if they can work out what it means.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369615" y="4800590"/>
            <a:ext cx="1785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3. Use picture clues to help</a:t>
            </a:r>
          </a:p>
          <a:p>
            <a:pPr algn="ctr"/>
            <a:r>
              <a:rPr lang="en-GB" sz="2400" dirty="0" smtClean="0"/>
              <a:t>them</a:t>
            </a:r>
            <a:endParaRPr lang="en-GB" sz="2400" dirty="0"/>
          </a:p>
        </p:txBody>
      </p:sp>
      <p:pic>
        <p:nvPicPr>
          <p:cNvPr id="2050" name="Picture 2" descr="Read Write Inc.: A0 Speed Sounds Poster (READ WRITE INC PHONICS):  Amazon.co.uk: Munton, Gill: 9780198460473: Book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2"/>
          <a:stretch/>
        </p:blipFill>
        <p:spPr bwMode="auto">
          <a:xfrm>
            <a:off x="2056598" y="2246715"/>
            <a:ext cx="2915450" cy="380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1257" y="4672903"/>
            <a:ext cx="1670370" cy="18250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962395" y="2633669"/>
            <a:ext cx="19927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4. Revisit the word at the end of your reading session. Can your child remember what the word was?</a:t>
            </a:r>
            <a:endParaRPr lang="en-GB" sz="2400" dirty="0"/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4630" y="601057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920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Talk about what you’ve read!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7025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Talking about what’s been read is just as important as reading aloud. </a:t>
            </a:r>
          </a:p>
          <a:p>
            <a:pPr marL="0" indent="0" algn="ctr">
              <a:buNone/>
            </a:pPr>
            <a:r>
              <a:rPr lang="en-GB" dirty="0" smtClean="0"/>
              <a:t>A child who can read aloud but doesn’t understand what they’ve read will struggle to enjoy reading or see any purpose to it.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Ask your child to tell you what happened in the part of the book they just read and then ask them lots of questions about their book too!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7174" name="Picture 6" descr="Talk Human To Me: Why It's Time For Brands To Get Rea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408" y="4579750"/>
            <a:ext cx="4050222" cy="227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1238" y="61595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72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954" y="42636"/>
            <a:ext cx="10515600" cy="1116383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Example questions you could ask: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1367227">
            <a:off x="205267" y="1213375"/>
            <a:ext cx="6079078" cy="8989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Can you summarise what has happened so far in the book?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094983" y="3907763"/>
            <a:ext cx="5518638" cy="5834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Who are the main characters?</a:t>
            </a: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 rot="21265747">
            <a:off x="167501" y="3953536"/>
            <a:ext cx="4431085" cy="1007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 smtClean="0"/>
              <a:t>What do you predict will happen next? Why?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629856" y="1290665"/>
            <a:ext cx="3776698" cy="9457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 smtClean="0"/>
              <a:t>Who is your favourite character? Why?</a:t>
            </a:r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 rot="342011">
            <a:off x="1431749" y="2563301"/>
            <a:ext cx="3663228" cy="100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 smtClean="0"/>
              <a:t>What is your opinion on the book so far? Why?</a:t>
            </a:r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 rot="342011">
            <a:off x="7841614" y="4838324"/>
            <a:ext cx="3663228" cy="100603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 smtClean="0"/>
              <a:t>How do you think the character is feeling at the moment? Why?</a:t>
            </a:r>
            <a:endParaRPr lang="en-GB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408692" y="4965684"/>
            <a:ext cx="3976865" cy="100603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 smtClean="0"/>
              <a:t>What would you do if you were this character? Why?</a:t>
            </a:r>
            <a:endParaRPr lang="en-GB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 rot="342011">
            <a:off x="7520315" y="2517632"/>
            <a:ext cx="3781680" cy="100603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 smtClean="0"/>
              <a:t>What does the word ……. </a:t>
            </a:r>
            <a:r>
              <a:rPr lang="en-GB" dirty="0"/>
              <a:t>m</a:t>
            </a:r>
            <a:r>
              <a:rPr lang="en-GB" dirty="0" smtClean="0"/>
              <a:t>ean? How do you know?</a:t>
            </a:r>
            <a:endParaRPr lang="en-GB" dirty="0"/>
          </a:p>
        </p:txBody>
      </p:sp>
      <p:pic>
        <p:nvPicPr>
          <p:cNvPr id="13" name="Picture 4" descr="Reading Owl Mini Cut-Outs: Amazon.co.uk: Carson-Dellosa Publishing:  7487993714009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601" y="2417617"/>
            <a:ext cx="1574382" cy="157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503298" y="6173069"/>
            <a:ext cx="11722667" cy="100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" dirty="0" smtClean="0">
                <a:solidFill>
                  <a:srgbClr val="00B050"/>
                </a:solidFill>
              </a:rPr>
              <a:t>Encourage your child to give evidence from the book to support their answers.</a:t>
            </a:r>
            <a:endParaRPr lang="en-GB" sz="2500" dirty="0">
              <a:solidFill>
                <a:srgbClr val="00B050"/>
              </a:solidFill>
            </a:endParaRPr>
          </a:p>
        </p:txBody>
      </p:sp>
      <p:pic>
        <p:nvPicPr>
          <p:cNvPr id="1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0145" y="61099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18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6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161490"/>
            <a:ext cx="10515600" cy="1026627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Reading skills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22" y="1230924"/>
            <a:ext cx="10424746" cy="50691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In school, Key Stage 2 children focus on eight reading skills…</a:t>
            </a:r>
          </a:p>
          <a:p>
            <a:pPr marL="0" indent="0">
              <a:buNone/>
            </a:pPr>
            <a:endParaRPr lang="en-GB" sz="3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7543799" y="2343166"/>
            <a:ext cx="3314700" cy="224676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50"/>
                </a:solidFill>
              </a:rPr>
              <a:t>Ask your child if they can use some of these skills to help them read aloud and to answer questions.</a:t>
            </a:r>
            <a:endParaRPr lang="en-GB" sz="2800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8753" y="2114276"/>
            <a:ext cx="4378569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Clarifying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Predicting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Inferring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Retrieval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Summarising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Asking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Making connections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Evaluating</a:t>
            </a:r>
          </a:p>
          <a:p>
            <a:endParaRPr lang="en-GB" dirty="0"/>
          </a:p>
        </p:txBody>
      </p:sp>
      <p:pic>
        <p:nvPicPr>
          <p:cNvPr id="6" name="Picture 4" descr="Reading Owl Mini Cut-Outs: Amazon.co.uk: Carson-Dellosa Publishing:  7487993714009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8575" y="5169876"/>
            <a:ext cx="1486459" cy="148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5125" y="61179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81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804" y="0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Use lots of praise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804" y="1256072"/>
            <a:ext cx="10515600" cy="47101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Encourage your child to enjoy reading by praising them.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 smtClean="0"/>
              <a:t>You can help your child to improve their reading through praise too by saying things like…</a:t>
            </a:r>
          </a:p>
          <a:p>
            <a:pPr marL="0" indent="0">
              <a:buNone/>
            </a:pPr>
            <a:endParaRPr lang="en-GB" u="sng" dirty="0" smtClean="0"/>
          </a:p>
          <a:p>
            <a:r>
              <a:rPr lang="en-GB" dirty="0" smtClean="0"/>
              <a:t>“I really enjoyed listening to that sentence </a:t>
            </a:r>
            <a:r>
              <a:rPr lang="en-GB" i="1" dirty="0" smtClean="0"/>
              <a:t>because </a:t>
            </a:r>
            <a:r>
              <a:rPr lang="en-GB" dirty="0" smtClean="0"/>
              <a:t>you read it with lots of expression!”</a:t>
            </a:r>
          </a:p>
          <a:p>
            <a:r>
              <a:rPr lang="en-GB" dirty="0" smtClean="0"/>
              <a:t>“Well done for clarifying what that tricky word meant!”</a:t>
            </a:r>
          </a:p>
          <a:p>
            <a:r>
              <a:rPr lang="en-GB" dirty="0" smtClean="0"/>
              <a:t>“I love how you used a different strategy to read that word!”</a:t>
            </a:r>
          </a:p>
          <a:p>
            <a:r>
              <a:rPr lang="en-GB" dirty="0" smtClean="0"/>
              <a:t>“Excellent! You gave evidence to support your answer!”</a:t>
            </a:r>
            <a:endParaRPr lang="en-GB" dirty="0"/>
          </a:p>
        </p:txBody>
      </p:sp>
      <p:pic>
        <p:nvPicPr>
          <p:cNvPr id="9222" name="Picture 6" descr="Why Does a Thumbs-Up Gesture Mean “okay”? | guernseydonkey.co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9507" y="4957483"/>
            <a:ext cx="1441795" cy="176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4256" y="61006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19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4448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Develop a love for reading with your child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093" y="1657372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 smtClean="0"/>
              <a:t>Try to make reading part of family life by…</a:t>
            </a:r>
          </a:p>
          <a:p>
            <a:pPr marL="0" indent="0">
              <a:buNone/>
            </a:pPr>
            <a:endParaRPr lang="en-GB" sz="1600" dirty="0" smtClean="0"/>
          </a:p>
          <a:p>
            <a:pPr algn="ctr"/>
            <a:r>
              <a:rPr lang="en-GB" dirty="0"/>
              <a:t>t</a:t>
            </a:r>
            <a:r>
              <a:rPr lang="en-GB" dirty="0" smtClean="0"/>
              <a:t>alking about books at any time of the day e.g. when walking home from school, whilst making meals</a:t>
            </a:r>
          </a:p>
          <a:p>
            <a:pPr marL="0" indent="0" algn="ctr">
              <a:buNone/>
            </a:pPr>
            <a:endParaRPr lang="en-GB" dirty="0" smtClean="0"/>
          </a:p>
          <a:p>
            <a:pPr algn="ctr"/>
            <a:r>
              <a:rPr lang="en-GB" dirty="0" smtClean="0"/>
              <a:t>ask your child to share something they’ve read with another member of the family or family friend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look out for things to read wherever you are e.g. road signs, recipes, aisle names</a:t>
            </a:r>
          </a:p>
          <a:p>
            <a:pPr marL="0" indent="0" algn="ctr">
              <a:buNone/>
            </a:pPr>
            <a:endParaRPr lang="en-GB" dirty="0" smtClean="0"/>
          </a:p>
          <a:p>
            <a:pPr algn="ctr"/>
            <a:r>
              <a:rPr lang="en-GB" dirty="0" smtClean="0"/>
              <a:t>let your child see you reading at home too!</a:t>
            </a:r>
            <a:endParaRPr lang="en-GB" dirty="0"/>
          </a:p>
        </p:txBody>
      </p:sp>
      <p:pic>
        <p:nvPicPr>
          <p:cNvPr id="4" name="Picture 4" descr="Reading Owl Mini Cut-Outs: Amazon.co.uk: Carson-Dellosa Publishing:  7487993714009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577" y="5221519"/>
            <a:ext cx="1574382" cy="157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8673" y="600871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46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7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261" y="391502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0070C0"/>
                </a:solidFill>
              </a:rPr>
              <a:t>Home Reading at </a:t>
            </a:r>
            <a:br>
              <a:rPr lang="en-GB" u="sng" dirty="0" smtClean="0">
                <a:solidFill>
                  <a:srgbClr val="0070C0"/>
                </a:solidFill>
              </a:rPr>
            </a:br>
            <a:r>
              <a:rPr lang="en-GB" u="sng" dirty="0" smtClean="0">
                <a:solidFill>
                  <a:srgbClr val="0070C0"/>
                </a:solidFill>
              </a:rPr>
              <a:t>Preston Manor Lower School</a:t>
            </a:r>
            <a:endParaRPr lang="en-GB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06979"/>
            <a:ext cx="10515600" cy="149176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Please read with your child </a:t>
            </a:r>
            <a:r>
              <a:rPr lang="en-GB" smtClean="0"/>
              <a:t>for 15-20 </a:t>
            </a:r>
            <a:r>
              <a:rPr lang="en-GB" dirty="0" smtClean="0"/>
              <a:t>minutes everyday. </a:t>
            </a:r>
          </a:p>
          <a:p>
            <a:pPr marL="0" indent="0" algn="ctr">
              <a:buNone/>
            </a:pPr>
            <a:r>
              <a:rPr lang="en-GB" dirty="0" smtClean="0"/>
              <a:t>The children should be reading their banded home reading books.</a:t>
            </a:r>
          </a:p>
          <a:p>
            <a:pPr algn="ctr"/>
            <a:endParaRPr lang="en-GB" dirty="0"/>
          </a:p>
        </p:txBody>
      </p:sp>
      <p:pic>
        <p:nvPicPr>
          <p:cNvPr id="1026" name="Picture 2" descr="A5 Children's Reading Record pk 25 – Springboard Suppl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777" y="3343763"/>
            <a:ext cx="3373560" cy="337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77496" y="3932844"/>
            <a:ext cx="502920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When you have read with your child, sign their reading record for your child’s teacher to see the next day.</a:t>
            </a:r>
          </a:p>
          <a:p>
            <a:endParaRPr lang="en-GB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9261" y="58837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34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2453" y="2123587"/>
            <a:ext cx="9228992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Thank you for your continued support with your child’s reading!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Picture 4" descr="Reading Owl Mini Cut-Outs: Amazon.co.uk: Carson-Dellosa Publishing:  7487993714009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939" y="4825866"/>
            <a:ext cx="1574382" cy="157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7540" y="61565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81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778</Words>
  <Application>Microsoft Office PowerPoint</Application>
  <PresentationFormat>Widescreen</PresentationFormat>
  <Paragraphs>85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Reading at home with your child</vt:lpstr>
      <vt:lpstr>Find a comfortable, quiet place to read</vt:lpstr>
      <vt:lpstr>Walk through a new book with your child</vt:lpstr>
      <vt:lpstr>Ask your child to read the book aloud</vt:lpstr>
      <vt:lpstr>Helping your child to read tricky words</vt:lpstr>
      <vt:lpstr>Talk about what you’ve read!</vt:lpstr>
      <vt:lpstr>Example questions you could ask:</vt:lpstr>
      <vt:lpstr>Reading skills</vt:lpstr>
      <vt:lpstr>Use lots of praise</vt:lpstr>
      <vt:lpstr>Develop a love for reading with your child</vt:lpstr>
      <vt:lpstr>Home Reading at  Preston Manor Lower School</vt:lpstr>
      <vt:lpstr>Thank you for your continued support with your child’s reading!</vt:lpstr>
    </vt:vector>
  </TitlesOfParts>
  <Company>Floreat Education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34</cp:revision>
  <dcterms:created xsi:type="dcterms:W3CDTF">2020-11-22T19:19:58Z</dcterms:created>
  <dcterms:modified xsi:type="dcterms:W3CDTF">2020-11-27T15:25:53Z</dcterms:modified>
</cp:coreProperties>
</file>